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13"/>
  </p:notesMasterIdLst>
  <p:handoutMasterIdLst>
    <p:handoutMasterId r:id="rId14"/>
  </p:handoutMasterIdLst>
  <p:sldIdLst>
    <p:sldId id="303" r:id="rId2"/>
    <p:sldId id="283" r:id="rId3"/>
    <p:sldId id="308" r:id="rId4"/>
    <p:sldId id="304" r:id="rId5"/>
    <p:sldId id="305" r:id="rId6"/>
    <p:sldId id="306" r:id="rId7"/>
    <p:sldId id="307" r:id="rId8"/>
    <p:sldId id="294" r:id="rId9"/>
    <p:sldId id="309" r:id="rId10"/>
    <p:sldId id="310" r:id="rId11"/>
    <p:sldId id="280" r:id="rId12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290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864">
          <p15:clr>
            <a:srgbClr val="A4A3A4"/>
          </p15:clr>
        </p15:guide>
        <p15:guide id="7" orient="horz" pos="1584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3825">
          <p15:clr>
            <a:srgbClr val="A4A3A4"/>
          </p15:clr>
        </p15:guide>
        <p15:guide id="10" pos="2880">
          <p15:clr>
            <a:srgbClr val="A4A3A4"/>
          </p15:clr>
        </p15:guide>
        <p15:guide id="11" pos="5472">
          <p15:clr>
            <a:srgbClr val="A4A3A4"/>
          </p15:clr>
        </p15:guide>
        <p15:guide id="12" pos="288">
          <p15:clr>
            <a:srgbClr val="A4A3A4"/>
          </p15:clr>
        </p15:guide>
        <p15:guide id="13" pos="460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reg Piela" initials="G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CC9900"/>
    <a:srgbClr val="3057A6"/>
    <a:srgbClr val="3E648A"/>
    <a:srgbClr val="4D4D4D"/>
    <a:srgbClr val="C9CACA"/>
    <a:srgbClr val="A8B7CA"/>
    <a:srgbClr val="708CAA"/>
    <a:srgbClr val="56779A"/>
    <a:srgbClr val="285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1" autoAdjust="0"/>
    <p:restoredTop sz="89689" autoAdjust="0"/>
  </p:normalViewPr>
  <p:slideViewPr>
    <p:cSldViewPr showGuides="1">
      <p:cViewPr varScale="1">
        <p:scale>
          <a:sx n="79" d="100"/>
          <a:sy n="79" d="100"/>
        </p:scale>
        <p:origin x="-1589" y="-77"/>
      </p:cViewPr>
      <p:guideLst>
        <p:guide orient="horz" pos="2160"/>
        <p:guide orient="horz" pos="4176"/>
        <p:guide orient="horz" pos="290"/>
        <p:guide orient="horz" pos="576"/>
        <p:guide orient="horz" pos="720"/>
        <p:guide orient="horz" pos="864"/>
        <p:guide orient="horz" pos="1584"/>
        <p:guide orient="horz" pos="1152"/>
        <p:guide orient="horz" pos="3825"/>
        <p:guide pos="2880"/>
        <p:guide pos="5472"/>
        <p:guide pos="288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40" d="100"/>
          <a:sy n="40" d="100"/>
        </p:scale>
        <p:origin x="229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CE181127-C146-49BB-AC1B-FE0E3A9D5D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D1C7FB31-0C7B-4DF9-A9BC-6BD9C278B2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6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rgbClr val="FFFFFF"/>
                </a:solidFill>
              </a:rPr>
              <a:t>Prepared by </a:t>
            </a:r>
            <a:r>
              <a:rPr lang="en-US" sz="1200" b="1" dirty="0" smtClean="0">
                <a:solidFill>
                  <a:srgbClr val="FFFFFF"/>
                </a:solidFill>
              </a:rPr>
              <a:t>Aon</a:t>
            </a:r>
            <a:r>
              <a:rPr lang="en-US" sz="1200" b="1" baseline="0" dirty="0" smtClean="0">
                <a:solidFill>
                  <a:srgbClr val="FFFFFF"/>
                </a:solidFill>
              </a:rPr>
              <a:t> Voluntary Benefits &amp; Enrollment Solutions</a:t>
            </a:r>
            <a:r>
              <a:rPr lang="en-US" sz="1200" b="1" dirty="0">
                <a:solidFill>
                  <a:srgbClr val="FFFFFF"/>
                </a:solidFill>
              </a:rPr>
              <a:t/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en-US" sz="1000" b="0" dirty="0" smtClean="0">
                <a:solidFill>
                  <a:srgbClr val="FFFFFF"/>
                </a:solidFill>
              </a:rPr>
              <a:t>Aon</a:t>
            </a:r>
            <a:r>
              <a:rPr lang="en-US" sz="1000" b="0" baseline="0" dirty="0" smtClean="0">
                <a:solidFill>
                  <a:srgbClr val="FFFFFF"/>
                </a:solidFill>
              </a:rPr>
              <a:t> Risk Solutions</a:t>
            </a:r>
            <a:r>
              <a:rPr lang="en-US" sz="1000" dirty="0" smtClean="0">
                <a:solidFill>
                  <a:srgbClr val="FFFFFF"/>
                </a:solidFill>
              </a:rPr>
              <a:t>  |  Health &amp;</a:t>
            </a:r>
            <a:r>
              <a:rPr lang="en-US" sz="1000" baseline="0" dirty="0" smtClean="0">
                <a:solidFill>
                  <a:srgbClr val="FFFFFF"/>
                </a:solidFill>
              </a:rPr>
              <a:t> Benefits</a:t>
            </a:r>
            <a:endParaRPr lang="en-US" sz="1000" dirty="0" smtClean="0">
              <a:solidFill>
                <a:srgbClr val="FFFFFF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 smtClean="0">
                <a:solidFill>
                  <a:srgbClr val="FFFFFF"/>
                </a:solidFill>
              </a:rPr>
              <a:t>Risk. Reinsurance. Human Resources</a:t>
            </a:r>
            <a:endParaRPr lang="en-US" sz="900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78" y="6080752"/>
            <a:ext cx="913443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200" b="1"/>
            </a:lvl1pPr>
            <a:lvl2pPr marL="0" indent="0">
              <a:lnSpc>
                <a:spcPct val="125000"/>
              </a:lnSpc>
              <a:spcAft>
                <a:spcPts val="400"/>
              </a:spcAft>
              <a:buNone/>
              <a:defRPr sz="1200"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035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57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7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6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[Business</a:t>
            </a:r>
            <a:r>
              <a:rPr lang="en-US" sz="1200" b="1" baseline="0" dirty="0" smtClean="0">
                <a:solidFill>
                  <a:schemeClr val="tx1"/>
                </a:solidFill>
              </a:rPr>
              <a:t> Unit</a:t>
            </a:r>
            <a:r>
              <a:rPr lang="en-US" sz="1200" b="1" dirty="0" smtClean="0">
                <a:solidFill>
                  <a:schemeClr val="tx1"/>
                </a:solidFill>
              </a:rPr>
              <a:t>/Tier </a:t>
            </a:r>
            <a:r>
              <a:rPr lang="en-US" sz="1200" b="1" dirty="0">
                <a:solidFill>
                  <a:schemeClr val="tx1"/>
                </a:solidFill>
              </a:rPr>
              <a:t>2] </a:t>
            </a:r>
            <a:r>
              <a:rPr lang="en-US" sz="1200" b="1" dirty="0" smtClean="0">
                <a:solidFill>
                  <a:schemeClr val="tx1"/>
                </a:solidFill>
              </a:rPr>
              <a:t>(12 </a:t>
            </a:r>
            <a:r>
              <a:rPr lang="en-US" sz="1200" b="1" dirty="0" err="1" smtClean="0">
                <a:solidFill>
                  <a:schemeClr val="tx1"/>
                </a:solidFill>
              </a:rPr>
              <a:t>pt</a:t>
            </a:r>
            <a:r>
              <a:rPr lang="en-US" sz="1200" b="1" dirty="0" smtClean="0">
                <a:solidFill>
                  <a:schemeClr val="tx1"/>
                </a:solidFill>
              </a:rPr>
              <a:t> Arial </a:t>
            </a:r>
            <a:r>
              <a:rPr lang="en-US" sz="1200" b="1" dirty="0" smtClean="0"/>
              <a:t>Bold, 12</a:t>
            </a:r>
            <a:r>
              <a:rPr lang="en-US" sz="1200" b="1" baseline="0" dirty="0" smtClean="0"/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pt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line spacing)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[Market/Division/Tier 3 (optional)  |  Practice Group/Tier 4 (optional)] (10 </a:t>
            </a:r>
            <a:r>
              <a:rPr lang="en-US" sz="1000" dirty="0" err="1" smtClean="0">
                <a:solidFill>
                  <a:schemeClr val="tx1"/>
                </a:solidFill>
              </a:rPr>
              <a:t>pt</a:t>
            </a:r>
            <a:r>
              <a:rPr lang="en-US" sz="1000" dirty="0" smtClean="0">
                <a:solidFill>
                  <a:schemeClr val="tx1"/>
                </a:solidFill>
              </a:rPr>
              <a:t> Arial, 12 </a:t>
            </a:r>
            <a:r>
              <a:rPr lang="en-US" sz="1000" dirty="0">
                <a:solidFill>
                  <a:schemeClr val="tx1"/>
                </a:solidFill>
              </a:rPr>
              <a:t>pt line spacing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Presentation </a:t>
            </a:r>
            <a:r>
              <a:rPr lang="en-US" sz="900" dirty="0">
                <a:solidFill>
                  <a:schemeClr val="tx1"/>
                </a:solidFill>
              </a:rPr>
              <a:t>to [Insert Client Name Here</a:t>
            </a:r>
            <a:r>
              <a:rPr lang="en-US" sz="900" dirty="0" smtClean="0">
                <a:solidFill>
                  <a:schemeClr val="tx1"/>
                </a:solidFill>
              </a:rPr>
              <a:t>] (edit this text on Master</a:t>
            </a:r>
            <a:r>
              <a:rPr lang="en-US" sz="900" baseline="0" dirty="0" smtClean="0">
                <a:solidFill>
                  <a:schemeClr val="tx1"/>
                </a:solidFill>
              </a:rPr>
              <a:t> Slide)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6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032" y="1371600"/>
            <a:ext cx="3486477" cy="927463"/>
          </a:xfrm>
        </p:spPr>
        <p:txBody>
          <a:bodyPr anchor="b" anchorCtr="0"/>
          <a:lstStyle>
            <a:lvl1pPr marL="0" indent="0">
              <a:buNone/>
              <a:defRPr sz="1000"/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-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457199" y="914403"/>
            <a:ext cx="8229601" cy="1588"/>
          </a:xfrm>
          <a:prstGeom prst="line">
            <a:avLst/>
          </a:prstGeom>
          <a:ln>
            <a:solidFill>
              <a:srgbClr val="4D4F53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2400" b="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627434" y="6523537"/>
            <a:ext cx="127001" cy="127001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800">
                <a:solidFill>
                  <a:srgbClr val="4D4F5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59" name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2400" y="6080752"/>
            <a:ext cx="914400" cy="575132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457200" y="2743068"/>
            <a:ext cx="8229600" cy="8223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xfrm>
            <a:off x="457203" y="3809879"/>
            <a:ext cx="8221579" cy="277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1800"/>
            </a:lvl1pPr>
            <a:lvl2pPr marL="522514" indent="-293914">
              <a:spcBef>
                <a:spcPts val="600"/>
              </a:spcBef>
              <a:defRPr sz="1800"/>
            </a:lvl2pPr>
            <a:lvl3pPr marL="755877" indent="-293914">
              <a:spcBef>
                <a:spcPts val="600"/>
              </a:spcBef>
              <a:defRPr sz="1800"/>
            </a:lvl3pPr>
            <a:lvl4pPr marL="978807" indent="-289832">
              <a:spcBef>
                <a:spcPts val="600"/>
              </a:spcBef>
              <a:defRPr sz="1800"/>
            </a:lvl4pPr>
            <a:lvl5pPr marL="1213984" indent="-297996">
              <a:spcBef>
                <a:spcPts val="600"/>
              </a:spcBef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/>
          <p:nvPr/>
        </p:nvSpPr>
        <p:spPr>
          <a:xfrm>
            <a:off x="457200" y="830327"/>
            <a:ext cx="8229600" cy="1681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24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63" name="image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1"/>
            <a:ext cx="8272245" cy="27574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/>
          <p:cNvSpPr txBox="1"/>
          <p:nvPr userDrawn="1"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tx1"/>
                </a:solidFill>
              </a:rPr>
              <a:t>Aon Risk Solutions  </a:t>
            </a:r>
            <a:r>
              <a:rPr lang="en-US" sz="700" b="0" dirty="0" smtClean="0">
                <a:solidFill>
                  <a:schemeClr val="tx1"/>
                </a:solidFill>
              </a:rPr>
              <a:t>|  Health &amp; Benefits  |  Voluntary Benefits &amp; Enrollment Solutions</a:t>
            </a:r>
            <a:br>
              <a:rPr lang="en-US" sz="700" b="0" dirty="0" smtClean="0">
                <a:solidFill>
                  <a:schemeClr val="tx1"/>
                </a:solidFill>
              </a:rPr>
            </a:br>
            <a:r>
              <a:rPr lang="en-US" sz="700" b="0" dirty="0" smtClean="0">
                <a:solidFill>
                  <a:schemeClr val="tx1"/>
                </a:solidFill>
              </a:rPr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62733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9" y="457200"/>
            <a:ext cx="8217421" cy="1896328"/>
          </a:xfrm>
          <a:prstGeom prst="rect">
            <a:avLst/>
          </a:prstGeom>
        </p:spPr>
      </p:pic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7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pic>
        <p:nvPicPr>
          <p:cNvPr id="9" name="Picture 8" descr="Red data LTR Cover (2)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7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Red data LTR Divider (2)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0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RA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 rot="20147015">
            <a:off x="1042616" y="1988677"/>
            <a:ext cx="67173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rgbClr val="C9CAC8"/>
                </a:solidFill>
              </a:rPr>
              <a:t>Draft</a:t>
            </a:r>
            <a:endParaRPr lang="en-US" b="1" dirty="0">
              <a:solidFill>
                <a:srgbClr val="C9CAC8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457200" y="914400"/>
            <a:ext cx="8229600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tx1"/>
                </a:solidFill>
              </a:rPr>
              <a:t>Aon Risk Solutions  </a:t>
            </a:r>
            <a:r>
              <a:rPr lang="en-US" sz="700" b="0" dirty="0" smtClean="0">
                <a:solidFill>
                  <a:schemeClr val="tx1"/>
                </a:solidFill>
              </a:rPr>
              <a:t>|  Health &amp; Benefits  |  Voluntary</a:t>
            </a:r>
            <a:r>
              <a:rPr lang="en-US" sz="700" b="0" baseline="0" dirty="0" smtClean="0">
                <a:solidFill>
                  <a:schemeClr val="tx1"/>
                </a:solidFill>
              </a:rPr>
              <a:t> Benefits &amp; Enrollment Solutions</a:t>
            </a:r>
            <a:r>
              <a:rPr lang="en-US" sz="700" b="0" dirty="0" smtClean="0">
                <a:solidFill>
                  <a:schemeClr val="tx1"/>
                </a:solidFill>
              </a:rPr>
              <a:t/>
            </a:r>
            <a:br>
              <a:rPr lang="en-US" sz="700" b="0" dirty="0" smtClean="0">
                <a:solidFill>
                  <a:schemeClr val="tx1"/>
                </a:solidFill>
              </a:rPr>
            </a:br>
            <a:r>
              <a:rPr lang="en-US" sz="700" b="0" dirty="0" smtClean="0">
                <a:solidFill>
                  <a:schemeClr val="tx1"/>
                </a:solidFill>
              </a:rPr>
              <a:t>Proprietary &amp; Confidential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6527415"/>
            <a:ext cx="35363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800" smtClean="0">
                <a:solidFill>
                  <a:schemeClr val="bg2"/>
                </a:solidFill>
              </a:rPr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3" r:id="rId2"/>
    <p:sldLayoutId id="2147483714" r:id="rId3"/>
    <p:sldLayoutId id="2147483717" r:id="rId4"/>
    <p:sldLayoutId id="2147483718" r:id="rId5"/>
    <p:sldLayoutId id="2147483680" r:id="rId6"/>
    <p:sldLayoutId id="2147483701" r:id="rId7"/>
    <p:sldLayoutId id="2147483682" r:id="rId8"/>
    <p:sldLayoutId id="2147483683" r:id="rId9"/>
    <p:sldLayoutId id="2147483711" r:id="rId10"/>
    <p:sldLayoutId id="2147483685" r:id="rId11"/>
    <p:sldLayoutId id="2147483708" r:id="rId12"/>
    <p:sldLayoutId id="2147483704" r:id="rId13"/>
    <p:sldLayoutId id="2147483705" r:id="rId14"/>
    <p:sldLayoutId id="2147483707" r:id="rId15"/>
    <p:sldLayoutId id="2147483686" r:id="rId16"/>
    <p:sldLayoutId id="2147483706" r:id="rId17"/>
    <p:sldLayoutId id="2147483687" r:id="rId18"/>
    <p:sldLayoutId id="2147483688" r:id="rId19"/>
    <p:sldLayoutId id="2147483693" r:id="rId20"/>
    <p:sldLayoutId id="2147483695" r:id="rId21"/>
    <p:sldLayoutId id="2147483715" r:id="rId2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286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690563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914400" indent="-22542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400">
          <a:solidFill>
            <a:schemeClr val="tx1"/>
          </a:solidFill>
          <a:latin typeface="+mn-lt"/>
          <a:ea typeface="+mn-ea"/>
        </a:defRPr>
      </a:lvl4pPr>
      <a:lvl5pPr marL="1147763" indent="-2317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400">
          <a:solidFill>
            <a:schemeClr val="tx1"/>
          </a:solidFill>
          <a:latin typeface="+mn-lt"/>
          <a:ea typeface="+mn-ea"/>
        </a:defRPr>
      </a:lvl5pPr>
      <a:lvl6pPr marL="20574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5146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9718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4290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00400"/>
            <a:ext cx="8229600" cy="82232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Counselor Learning Series 2017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09868"/>
            <a:ext cx="8221579" cy="2800767"/>
          </a:xfrm>
        </p:spPr>
        <p:txBody>
          <a:bodyPr/>
          <a:lstStyle/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Health Savings Accounts &amp; Voluntary Benefits</a:t>
            </a:r>
          </a:p>
          <a:p>
            <a:pPr marL="0" indent="0">
              <a:buNone/>
            </a:pPr>
            <a:r>
              <a:rPr lang="en-US" sz="1600" dirty="0" smtClean="0"/>
              <a:t>Providing Financial Wellness though tax advantaged medical savings accounts and asset protection strategies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A Case for </a:t>
            </a:r>
            <a:r>
              <a:rPr lang="en-US" sz="2800" b="1" smtClean="0"/>
              <a:t>Voluntary Benefits	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19"/>
            <a:ext cx="4622556" cy="1463040"/>
          </a:xfrm>
        </p:spPr>
      </p:pic>
      <p:sp>
        <p:nvSpPr>
          <p:cNvPr id="5" name="TextBox 4"/>
          <p:cNvSpPr txBox="1"/>
          <p:nvPr/>
        </p:nvSpPr>
        <p:spPr>
          <a:xfrm>
            <a:off x="438752" y="3886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 smtClean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2857175"/>
            <a:ext cx="4500677" cy="1463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459879"/>
            <a:ext cx="4508273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1524000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arrow" panose="020B0606020202030204" pitchFamily="34" charset="0"/>
              </a:rPr>
              <a:t>Provides the protection one needs in the event of a heart attack, stroke, end stage renal failure, cancer, by pass surgery or any other covered major illness.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3230955"/>
            <a:ext cx="3657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arrow" panose="020B0606020202030204" pitchFamily="34" charset="0"/>
              </a:rPr>
              <a:t>Gives financial security in the in the event of an accident.  Can provide both on and off-the-job coverage.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29200" y="4714345"/>
            <a:ext cx="3657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arrow" panose="020B0606020202030204" pitchFamily="34" charset="0"/>
              </a:rPr>
              <a:t>With substantial out-of-pocket expenses associated with a CDHP, do you have adequate discretionary funds to cover the deductible and coinsurance maximums?</a:t>
            </a:r>
            <a:endParaRPr lang="en-US" sz="1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/>
          <p:nvPr/>
        </p:nvSpPr>
        <p:spPr>
          <a:xfrm>
            <a:off x="398039" y="3000539"/>
            <a:ext cx="2525873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r>
              <a:rPr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7431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073274"/>
            <a:ext cx="8229600" cy="822326"/>
          </a:xfrm>
        </p:spPr>
        <p:txBody>
          <a:bodyPr/>
          <a:lstStyle/>
          <a:p>
            <a:r>
              <a:rPr lang="en-US" b="1" dirty="0" smtClean="0"/>
              <a:t>Agenda – Health Savings Accounts</a:t>
            </a:r>
            <a:endParaRPr lang="en-US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"/>
          </p:nvPr>
        </p:nvSpPr>
        <p:spPr>
          <a:xfrm>
            <a:off x="465221" y="3124200"/>
            <a:ext cx="8221579" cy="1981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The HSA versus an HRA or FSA</a:t>
            </a:r>
          </a:p>
          <a:p>
            <a:r>
              <a:rPr lang="en-US" sz="2000" dirty="0" smtClean="0"/>
              <a:t>What is an HSA? </a:t>
            </a:r>
          </a:p>
          <a:p>
            <a:r>
              <a:rPr lang="en-US" sz="2000" dirty="0" smtClean="0"/>
              <a:t>Who is eligible?</a:t>
            </a:r>
          </a:p>
          <a:p>
            <a:r>
              <a:rPr lang="en-US" sz="2000" dirty="0" smtClean="0"/>
              <a:t>Why would you want one?</a:t>
            </a:r>
          </a:p>
          <a:p>
            <a:r>
              <a:rPr lang="en-US" sz="2000" dirty="0" smtClean="0"/>
              <a:t>What can an HSA be used for?</a:t>
            </a:r>
          </a:p>
          <a:p>
            <a:r>
              <a:rPr lang="en-US" sz="2000" dirty="0" smtClean="0"/>
              <a:t>How does it work?</a:t>
            </a:r>
          </a:p>
          <a:p>
            <a:r>
              <a:rPr lang="en-US" sz="2000" dirty="0" smtClean="0"/>
              <a:t>The HSA and Voluntary Benefits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878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HSA versus an HRA or FSA</a:t>
            </a:r>
            <a:endParaRPr lang="en-US" sz="2800" b="1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518166" cy="507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58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What is an HSA? 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latin typeface="Arial Narrow" panose="020B0606020202030204" pitchFamily="34" charset="0"/>
              </a:rPr>
              <a:t>A special kind of tax-advantaged savings account for your medical expenses</a:t>
            </a:r>
            <a:endParaRPr lang="en-US" sz="2000" b="1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03066"/>
            <a:ext cx="1645920" cy="112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1752600"/>
            <a:ext cx="1512138" cy="146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52600"/>
            <a:ext cx="1071650" cy="1554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46174" y="3429000"/>
            <a:ext cx="2057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 Narrow" panose="020B0606020202030204" pitchFamily="34" charset="0"/>
              </a:rPr>
              <a:t>Paired with a high-deductible health plan 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5200" y="3429000"/>
            <a:ext cx="2057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F</a:t>
            </a:r>
            <a:r>
              <a:rPr lang="en-US" sz="1600" dirty="0" smtClean="0">
                <a:latin typeface="Arial Narrow" panose="020B0606020202030204" pitchFamily="34" charset="0"/>
              </a:rPr>
              <a:t>inancial owned by the employee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8454" y="3429000"/>
            <a:ext cx="2057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 Narrow" panose="020B0606020202030204" pitchFamily="34" charset="0"/>
              </a:rPr>
              <a:t>Pays for current and future medical expenses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4203918"/>
            <a:ext cx="69653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2813"/>
            <a:r>
              <a:rPr lang="en-US" altLang="en-US" sz="1600" b="1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Anyone </a:t>
            </a:r>
            <a:r>
              <a:rPr lang="en-US" altLang="en-US" sz="1600" b="1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can open an HSA, as long as they</a:t>
            </a:r>
            <a:r>
              <a:rPr lang="en-US" altLang="en-US" sz="1600" b="1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:</a:t>
            </a:r>
          </a:p>
          <a:p>
            <a:pPr defTabSz="912813"/>
            <a:endParaRPr lang="en-US" altLang="en-US" sz="1600" dirty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marL="285750" lvl="1" indent="-285750" defTabSz="912813"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Have health coverage through a </a:t>
            </a:r>
            <a:r>
              <a:rPr lang="en-US" altLang="en-US" sz="1600" b="1" i="1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qualified high-deductible health </a:t>
            </a:r>
            <a:r>
              <a:rPr lang="en-US" altLang="en-US" sz="1600" b="1" i="1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plan</a:t>
            </a:r>
            <a:r>
              <a:rPr lang="en-US" altLang="en-US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.  If </a:t>
            </a:r>
            <a:r>
              <a:rPr lang="en-US" altLang="en-US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you </a:t>
            </a:r>
            <a:r>
              <a:rPr lang="en-US" altLang="en-US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don’</a:t>
            </a:r>
            <a:r>
              <a:rPr lang="en-US" altLang="ja-JP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t </a:t>
            </a:r>
            <a:r>
              <a:rPr lang="en-US" altLang="ja-JP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have this type of health plan, you </a:t>
            </a:r>
            <a:r>
              <a:rPr lang="en-US" altLang="ja-JP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CANNOT open </a:t>
            </a:r>
            <a:r>
              <a:rPr lang="en-US" altLang="ja-JP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an HSA.</a:t>
            </a:r>
          </a:p>
          <a:p>
            <a:pPr marL="285750" lvl="1" indent="-285750" defTabSz="912813"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Are NOT covered by any other health plan</a:t>
            </a:r>
          </a:p>
          <a:p>
            <a:pPr marL="285750" lvl="1" indent="-285750" defTabSz="912813"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Are NOT enrolled in </a:t>
            </a:r>
            <a:r>
              <a:rPr lang="en-US" altLang="en-US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Medicare</a:t>
            </a:r>
            <a:endParaRPr lang="en-US" altLang="en-US" sz="1600" dirty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marL="285750" lvl="1" indent="-285750" defTabSz="912813"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CANNOT be claimed as a dependent on someone </a:t>
            </a:r>
            <a:r>
              <a:rPr lang="en-US" altLang="en-US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else’</a:t>
            </a:r>
            <a:r>
              <a:rPr lang="en-US" altLang="ja-JP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s </a:t>
            </a:r>
            <a:r>
              <a:rPr lang="en-US" altLang="ja-JP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tax return.</a:t>
            </a:r>
          </a:p>
        </p:txBody>
      </p:sp>
    </p:spTree>
    <p:extLst>
      <p:ext uri="{BB962C8B-B14F-4D97-AF65-F5344CB8AC3E}">
        <p14:creationId xmlns:p14="http://schemas.microsoft.com/office/powerpoint/2010/main" val="40924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Why would you want one?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29" y="1143000"/>
            <a:ext cx="6495371" cy="182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3276600"/>
            <a:ext cx="7239000" cy="315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2813">
              <a:lnSpc>
                <a:spcPct val="90000"/>
              </a:lnSpc>
            </a:pPr>
            <a:r>
              <a:rPr lang="en-US" altLang="en-US" sz="1500" b="1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There are many special advantages to opening an HSA </a:t>
            </a:r>
          </a:p>
          <a:p>
            <a:pPr defTabSz="912813">
              <a:lnSpc>
                <a:spcPct val="90000"/>
              </a:lnSpc>
            </a:pPr>
            <a:endParaRPr lang="en-US" altLang="en-US" sz="1500" dirty="0" smtClean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marL="171450" indent="-171450" defTabSz="9128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ja-JP" sz="15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Unlike Flexible Spending Accounts there is NO “use it or lose it” rule with an HSA.  </a:t>
            </a:r>
          </a:p>
          <a:p>
            <a:pPr marL="171450" indent="-171450" defTabSz="9128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ja-JP" sz="15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Any dollars left in your account at the end of the year roll over to the next year. </a:t>
            </a:r>
          </a:p>
          <a:p>
            <a:pPr marL="171450" indent="-171450" defTabSz="9128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5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It may even come with “built in” investment options.</a:t>
            </a:r>
          </a:p>
          <a:p>
            <a:pPr marL="171450" indent="-171450" defTabSz="9128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5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It</a:t>
            </a:r>
            <a:r>
              <a:rPr lang="en-US" altLang="ja-JP" sz="15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s portable. Unlike other medical spending accounts that are owned by your employer, the HSA belongs to you, even if you change jobs or retire.    </a:t>
            </a:r>
          </a:p>
          <a:p>
            <a:pPr defTabSz="912813">
              <a:lnSpc>
                <a:spcPct val="90000"/>
              </a:lnSpc>
            </a:pPr>
            <a:endParaRPr lang="en-US" altLang="en-US" sz="1400" dirty="0" smtClean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defTabSz="912813">
              <a:lnSpc>
                <a:spcPct val="90000"/>
              </a:lnSpc>
            </a:pPr>
            <a:r>
              <a:rPr lang="en-US" altLang="en-US" sz="1500" b="1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Another advantage of the HSA is what is called a “triple tax savings”…</a:t>
            </a:r>
            <a:endParaRPr lang="en-US" altLang="ja-JP" sz="1500" b="1" dirty="0" smtClean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defTabSz="912813">
              <a:lnSpc>
                <a:spcPct val="90000"/>
              </a:lnSpc>
            </a:pPr>
            <a:endParaRPr lang="en-US" altLang="ja-JP" sz="1500" b="1" dirty="0" smtClean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marL="171450" indent="-171450" defTabSz="9128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5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 The money that is </a:t>
            </a:r>
            <a:r>
              <a:rPr lang="en-US" altLang="ja-JP" sz="15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deposited into the account reduces your taxable income.</a:t>
            </a:r>
          </a:p>
          <a:p>
            <a:pPr marL="171450" indent="-171450" defTabSz="9128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5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 The balance in your account earns interest tax free, </a:t>
            </a:r>
            <a:r>
              <a:rPr lang="en-US" altLang="en-US" sz="1500" u="sng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and</a:t>
            </a:r>
          </a:p>
          <a:p>
            <a:pPr marL="171450" indent="-171450" defTabSz="9128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5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 Any withdrawals from the account are tax free as long as the moneys is used for a qualified medical expense.  </a:t>
            </a:r>
          </a:p>
          <a:p>
            <a:pPr defTabSz="912813">
              <a:lnSpc>
                <a:spcPct val="90000"/>
              </a:lnSpc>
            </a:pPr>
            <a:endParaRPr lang="en-US" altLang="en-US" sz="1200" dirty="0" smtClean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7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What can an HSA be used for?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5943600" cy="3275012"/>
          </a:xfrm>
        </p:spPr>
        <p:txBody>
          <a:bodyPr/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Health plan eligible expense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Vision and dental expenses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Over-the-counter (OTC) items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COBRA premiums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Medicare premiums (for people 65 and older)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Health Insurance while receiving unemployment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Long-term insurance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11718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Helps you pay for a variety of medical expenses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3819942"/>
            <a:ext cx="5410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2813"/>
            <a:r>
              <a:rPr lang="en-US" altLang="en-US" sz="1800" b="1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Qualified medical expenses include things that are </a:t>
            </a:r>
            <a:r>
              <a:rPr lang="en-US" altLang="en-US" sz="1800" b="1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associated with </a:t>
            </a:r>
            <a:r>
              <a:rPr lang="en-US" altLang="en-US" sz="1800" b="1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your health plan, such as</a:t>
            </a:r>
            <a:r>
              <a:rPr lang="en-US" altLang="en-US" sz="18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:</a:t>
            </a:r>
          </a:p>
          <a:p>
            <a:pPr defTabSz="912813"/>
            <a:endParaRPr lang="en-US" altLang="en-US" sz="1600" dirty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marL="742950" lvl="1" indent="-285750" defTabSz="912813">
              <a:buFont typeface="Wingdings" panose="05000000000000000000" pitchFamily="2" charset="2"/>
              <a:buChar char="§"/>
            </a:pPr>
            <a:r>
              <a:rPr lang="en-US" altLang="en-US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Deductibles and Coinsurance </a:t>
            </a:r>
            <a:endParaRPr lang="en-US" altLang="en-US" sz="1600" dirty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marL="742950" lvl="1" indent="-285750" defTabSz="912813"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Vision </a:t>
            </a:r>
            <a:r>
              <a:rPr lang="en-US" altLang="en-US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Care</a:t>
            </a:r>
            <a:endParaRPr lang="en-US" altLang="en-US" sz="1600" dirty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marL="742950" lvl="1" indent="-285750" defTabSz="912813"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Dental </a:t>
            </a:r>
            <a:r>
              <a:rPr lang="en-US" altLang="en-US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Expenses</a:t>
            </a:r>
            <a:endParaRPr lang="en-US" altLang="en-US" sz="1600" dirty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marL="742950" lvl="1" indent="-285750" defTabSz="912813"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Over-the-counter </a:t>
            </a:r>
            <a:r>
              <a:rPr lang="en-US" altLang="en-US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supplies</a:t>
            </a:r>
            <a:endParaRPr lang="en-US" altLang="en-US" sz="1600" dirty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  <a:p>
            <a:pPr marL="742950" lvl="1" indent="-285750" defTabSz="912813"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Some insurance </a:t>
            </a:r>
            <a:r>
              <a:rPr lang="en-US" altLang="en-US" sz="1600" dirty="0" smtClean="0">
                <a:latin typeface="Arial Narrow" panose="020B0606020202030204" pitchFamily="34" charset="0"/>
                <a:ea typeface="ＭＳ Ｐゴシック" panose="020B0600070205080204" pitchFamily="34" charset="-128"/>
              </a:rPr>
              <a:t>premiums </a:t>
            </a:r>
            <a:endParaRPr lang="en-US" altLang="en-US" sz="1600" dirty="0">
              <a:latin typeface="Arial Narrow" panose="020B0606020202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2092452"/>
            <a:ext cx="2253448" cy="3383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7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How does an HSA work?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334000" cy="4951412"/>
          </a:xfrm>
        </p:spPr>
        <p:txBody>
          <a:bodyPr/>
          <a:lstStyle/>
          <a:p>
            <a:pPr marL="0" indent="0">
              <a:spcBef>
                <a:spcPct val="20000"/>
              </a:spcBef>
              <a:buSzPct val="100000"/>
              <a:buNone/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Contributing to an HSA is easy</a:t>
            </a:r>
            <a:endParaRPr lang="en-US" sz="1800" b="1" dirty="0">
              <a:solidFill>
                <a:prstClr val="black"/>
              </a:solidFill>
              <a:latin typeface="Arial Narrow" pitchFamily="34" charset="0"/>
              <a:ea typeface="ＭＳ Ｐゴシック" pitchFamily="-105" charset="-128"/>
              <a:cs typeface="Arial Narrow" pitchFamily="34" charset="0"/>
            </a:endParaRP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 smtClean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Employers 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and/or employees can contribute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Employer contributions belong to you and are not taxable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Pretax contributions, through payroll deduction, can be changed at any time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Post-tax contributions are an “above-the-line” deduction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Contributions can be made up to the date tax returns are due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b="1" dirty="0" smtClean="0">
                <a:latin typeface="Arial Narrow" panose="020B0606020202030204" pitchFamily="34" charset="0"/>
              </a:rPr>
              <a:t>Maximize your contributions and your savings potential</a:t>
            </a:r>
            <a:endParaRPr lang="en-US" sz="1800" b="1" dirty="0">
              <a:latin typeface="Arial Narrow" panose="020B06060202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389911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b="1" i="1" kern="0" dirty="0" smtClean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2017 </a:t>
            </a:r>
            <a:r>
              <a:rPr lang="en-US" sz="1600" b="1" i="1" kern="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Maximum Contributions: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$</a:t>
            </a:r>
            <a:r>
              <a:rPr lang="en-US" sz="1600" kern="0" dirty="0" smtClean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3,400 Employee-only coverage 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Employee-only limit is the </a:t>
            </a:r>
            <a:r>
              <a:rPr lang="en-US" sz="1600" b="1" i="1" kern="0" dirty="0" smtClean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only </a:t>
            </a:r>
            <a:r>
              <a:rPr lang="en-US" sz="1600" kern="0" dirty="0" smtClean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change</a:t>
            </a:r>
            <a:endParaRPr lang="en-US" sz="1600" kern="0" dirty="0">
              <a:solidFill>
                <a:prstClr val="black"/>
              </a:solidFill>
              <a:latin typeface="Arial Narrow" pitchFamily="34" charset="0"/>
              <a:ea typeface="ＭＳ Ｐゴシック" pitchFamily="-105" charset="-128"/>
              <a:cs typeface="Arial Narrow" pitchFamily="34" charset="0"/>
            </a:endParaRP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$6,750 Family Coverage</a:t>
            </a:r>
          </a:p>
          <a:p>
            <a:pPr marL="342900" indent="-342900">
              <a:spcBef>
                <a:spcPct val="20000"/>
              </a:spcBef>
              <a:buSzPct val="100000"/>
              <a:buBlip>
                <a:blip r:embed="rId2"/>
              </a:buBlip>
              <a:defRPr/>
            </a:pPr>
            <a:r>
              <a:rPr lang="en-US" sz="1600" b="1" i="1" kern="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55+ Catch-Up Contributions: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prstClr val="black"/>
                </a:solidFill>
                <a:latin typeface="Arial Narrow" pitchFamily="34" charset="0"/>
                <a:ea typeface="ＭＳ Ｐゴシック" pitchFamily="-105" charset="-128"/>
                <a:cs typeface="Arial Narrow" pitchFamily="34" charset="0"/>
              </a:rPr>
              <a:t>$1,000</a:t>
            </a:r>
          </a:p>
        </p:txBody>
      </p:sp>
      <p:pic>
        <p:nvPicPr>
          <p:cNvPr id="2050" name="Picture 2" descr="https://dix49rzf1rvbv.cloudfront.net/bms_resources/cacheGenerated/0028/2848_1_thumbnail_746x498_page1_958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2255520" cy="3383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9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>
            <a:spLocks noGrp="1"/>
          </p:cNvSpPr>
          <p:nvPr>
            <p:ph type="sldNum" sz="quarter" idx="2"/>
          </p:nvPr>
        </p:nvSpPr>
        <p:spPr>
          <a:xfrm>
            <a:off x="4508500" y="652353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 dirty="0"/>
          </a:p>
        </p:txBody>
      </p:sp>
      <p:sp>
        <p:nvSpPr>
          <p:cNvPr id="1380" name="Shape 1380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>
                <a:solidFill>
                  <a:srgbClr val="0083A9"/>
                </a:solidFill>
              </a:defRPr>
            </a:lvl1pPr>
          </a:lstStyle>
          <a:p>
            <a:r>
              <a:rPr lang="en-US" sz="2800" b="1" dirty="0" smtClean="0">
                <a:solidFill>
                  <a:schemeClr val="tx1"/>
                </a:solidFill>
              </a:rPr>
              <a:t/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b="1" dirty="0" smtClean="0">
                <a:solidFill>
                  <a:schemeClr val="tx1"/>
                </a:solidFill>
              </a:rPr>
              <a:t/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/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/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3100" b="1" dirty="0" smtClean="0">
                <a:solidFill>
                  <a:schemeClr val="tx1"/>
                </a:solidFill>
              </a:rPr>
              <a:t>Why Voluntary Benefits?</a:t>
            </a:r>
            <a:r>
              <a:rPr lang="en-US" sz="2800" b="1" dirty="0">
                <a:solidFill>
                  <a:srgbClr val="FF0000"/>
                </a:solidFill>
              </a:rPr>
              <a:t/>
            </a:r>
            <a:br>
              <a:rPr lang="en-US" sz="2800" b="1" dirty="0">
                <a:solidFill>
                  <a:srgbClr val="FF0000"/>
                </a:solidFill>
              </a:rPr>
            </a:b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3505200"/>
            <a:ext cx="8153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Narrow" panose="020B0606020202030204" pitchFamily="34" charset="0"/>
              </a:rPr>
              <a:t>There is a greater financial risk associated with Consumer Driven Health Plans:</a:t>
            </a:r>
          </a:p>
          <a:p>
            <a:endParaRPr lang="en-US" sz="2000" dirty="0" smtClean="0"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Arial Narrow" panose="020B0606020202030204" pitchFamily="34" charset="0"/>
              </a:rPr>
              <a:t>Requires higher deductible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Arial Narrow" panose="020B0606020202030204" pitchFamily="34" charset="0"/>
              </a:rPr>
              <a:t>Requires higher out-of-pocket maximums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Arial Narrow" panose="020B0606020202030204" pitchFamily="34" charset="0"/>
              </a:rPr>
              <a:t>HSA does not come fully funded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812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Voluntary Benefits	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6080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Arial Narrow" panose="020B0606020202030204" pitchFamily="34" charset="0"/>
              </a:rPr>
              <a:t>Providing a Financial “Safety Net” for employees and their family</a:t>
            </a:r>
            <a:endParaRPr lang="en-US" sz="2400" b="1" dirty="0">
              <a:latin typeface="Arial Narrow" panose="020B06060202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718608"/>
            <a:ext cx="701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 Narrow" panose="020B0606020202030204" pitchFamily="34" charset="0"/>
              </a:rPr>
              <a:t>Fully funded upon issue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 Narrow" panose="020B0606020202030204" pitchFamily="34" charset="0"/>
              </a:rPr>
              <a:t>Can be used for any purpose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 Narrow" panose="020B0606020202030204" pitchFamily="34" charset="0"/>
              </a:rPr>
              <a:t>Tax free benefit paid directly to insured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 Narrow" panose="020B0606020202030204" pitchFamily="34" charset="0"/>
              </a:rPr>
              <a:t>Flexible design to support </a:t>
            </a:r>
            <a:r>
              <a:rPr lang="en-US" sz="2000" dirty="0" smtClean="0">
                <a:latin typeface="Arial Narrow" panose="020B0606020202030204" pitchFamily="34" charset="0"/>
              </a:rPr>
              <a:t>CDHP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>
              <a:latin typeface="Arial Narrow" panose="020B0606020202030204" pitchFamily="34" charset="0"/>
            </a:endParaRPr>
          </a:p>
          <a:p>
            <a:r>
              <a:rPr lang="en-US" sz="2000" b="1" dirty="0" smtClean="0">
                <a:latin typeface="Arial Narrow" panose="020B0606020202030204" pitchFamily="34" charset="0"/>
              </a:rPr>
              <a:t>Related benefits to complete the financial wellness “picture”:</a:t>
            </a:r>
            <a:r>
              <a:rPr lang="en-US" sz="2000" dirty="0">
                <a:latin typeface="Arial Narrow" panose="020B0606020202030204" pitchFamily="34" charset="0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7728" y="5102422"/>
            <a:ext cx="1404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 Narrow" panose="020B0606020202030204" pitchFamily="34" charset="0"/>
              </a:rPr>
              <a:t>Critical Illness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2833680" y="5102421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 Narrow" panose="020B0606020202030204" pitchFamily="34" charset="0"/>
              </a:rPr>
              <a:t>Accident Plan</a:t>
            </a:r>
            <a:endParaRPr lang="en-US" sz="1600" b="1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3167" y="5102420"/>
            <a:ext cx="16850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 Narrow" panose="020B0606020202030204" pitchFamily="34" charset="0"/>
              </a:rPr>
              <a:t>Hospital Indemnity</a:t>
            </a:r>
            <a:endParaRPr lang="en-US" sz="1600" b="1" dirty="0">
              <a:latin typeface="Arial Narrow" panose="020B0606020202030204" pitchFamily="34" charset="0"/>
            </a:endParaRPr>
          </a:p>
        </p:txBody>
      </p:sp>
      <p:sp>
        <p:nvSpPr>
          <p:cNvPr id="12" name="Hexagon 11"/>
          <p:cNvSpPr/>
          <p:nvPr/>
        </p:nvSpPr>
        <p:spPr bwMode="auto">
          <a:xfrm>
            <a:off x="957728" y="3913702"/>
            <a:ext cx="1371600" cy="1188720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68" y="3764279"/>
            <a:ext cx="1645920" cy="1645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Hexagon 13"/>
          <p:cNvSpPr/>
          <p:nvPr/>
        </p:nvSpPr>
        <p:spPr bwMode="auto">
          <a:xfrm>
            <a:off x="2756024" y="3885398"/>
            <a:ext cx="1371600" cy="1188720"/>
          </a:xfrm>
          <a:prstGeom prst="hexagon">
            <a:avLst/>
          </a:prstGeom>
          <a:solidFill>
            <a:srgbClr val="CC99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19" y="3576079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Hexagon 15"/>
          <p:cNvSpPr/>
          <p:nvPr/>
        </p:nvSpPr>
        <p:spPr bwMode="auto">
          <a:xfrm>
            <a:off x="4539905" y="3885398"/>
            <a:ext cx="1371600" cy="1188720"/>
          </a:xfrm>
          <a:prstGeom prst="hexagon">
            <a:avLst/>
          </a:prstGeom>
          <a:solidFill>
            <a:srgbClr val="33CCCC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305" y="3565358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7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ce6eb268ef74209b69c023f82e232312aafd74"/>
</p:tagLst>
</file>

<file path=ppt/theme/theme1.xml><?xml version="1.0" encoding="utf-8"?>
<a:theme xmlns:a="http://schemas.openxmlformats.org/drawingml/2006/main" name="Aon-ppt-guide-Print-LTR-4">
  <a:themeElements>
    <a:clrScheme name="Aon Health Core Slides Theme Colors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5EB6E4"/>
      </a:accent1>
      <a:accent2>
        <a:srgbClr val="0083A9"/>
      </a:accent2>
      <a:accent3>
        <a:srgbClr val="0039A6"/>
      </a:accent3>
      <a:accent4>
        <a:srgbClr val="003F72"/>
      </a:accent4>
      <a:accent5>
        <a:srgbClr val="C9CAC8"/>
      </a:accent5>
      <a:accent6>
        <a:srgbClr val="4D4F53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Presentation1" id="{4D40EE9C-30E9-4A94-86DF-C9F6C4AF52FE}" vid="{D74BB695-3466-4BFA-86D5-9322EC3B1E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Aon-ppt-guide-Print-LTR-4</Template>
  <TotalTime>2675</TotalTime>
  <Words>625</Words>
  <Application>Microsoft Office PowerPoint</Application>
  <PresentationFormat>On-screen Show (4:3)</PresentationFormat>
  <Paragraphs>95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Aon-ppt-guide-Print-LTR-4</vt:lpstr>
      <vt:lpstr>    Counselor Learning Series 2017 </vt:lpstr>
      <vt:lpstr>Agenda – Health Savings Accounts</vt:lpstr>
      <vt:lpstr>HSA versus an HRA or FSA</vt:lpstr>
      <vt:lpstr>What is an HSA? </vt:lpstr>
      <vt:lpstr>Why would you want one?</vt:lpstr>
      <vt:lpstr>What can an HSA be used for?</vt:lpstr>
      <vt:lpstr>How does an HSA work?</vt:lpstr>
      <vt:lpstr>    Why Voluntary Benefits? </vt:lpstr>
      <vt:lpstr>Voluntary Benefits </vt:lpstr>
      <vt:lpstr>A Case for Voluntary Benefits </vt:lpstr>
      <vt:lpstr>PowerPoint Presentation</vt:lpstr>
    </vt:vector>
  </TitlesOfParts>
  <Company>Aon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Piela</dc:creator>
  <cp:lastModifiedBy>Greg Piela</cp:lastModifiedBy>
  <cp:revision>215</cp:revision>
  <dcterms:created xsi:type="dcterms:W3CDTF">2017-01-09T19:12:21Z</dcterms:created>
  <dcterms:modified xsi:type="dcterms:W3CDTF">2017-06-19T23:16:12Z</dcterms:modified>
</cp:coreProperties>
</file>